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4"/>
  </p:sldMasterIdLst>
  <p:notesMasterIdLst>
    <p:notesMasterId r:id="rId9"/>
  </p:notesMasterIdLst>
  <p:sldIdLst>
    <p:sldId id="256" r:id="rId5"/>
    <p:sldId id="258" r:id="rId6"/>
    <p:sldId id="267" r:id="rId7"/>
    <p:sldId id="268" r:id="rId8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1"/>
  </p:normalViewPr>
  <p:slideViewPr>
    <p:cSldViewPr snapToGrid="0">
      <p:cViewPr varScale="1">
        <p:scale>
          <a:sx n="87" d="100"/>
          <a:sy n="87" d="100"/>
        </p:scale>
        <p:origin x="87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E003DE-E0DF-4DC4-BB6D-0F855B70DAA2}" type="datetimeFigureOut">
              <a:rPr lang="de-DE" smtClean="0"/>
              <a:t>09.06.22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181519-5F5E-46D5-A95D-621CAEDBFB6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2526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>
            <a:extLst>
              <a:ext uri="{FF2B5EF4-FFF2-40B4-BE49-F238E27FC236}">
                <a16:creationId xmlns:a16="http://schemas.microsoft.com/office/drawing/2014/main" id="{3618A17E-4AAB-4393-885F-1D4DF23DBC9E}"/>
              </a:ext>
            </a:extLst>
          </p:cNvPr>
          <p:cNvSpPr/>
          <p:nvPr userDrawn="1"/>
        </p:nvSpPr>
        <p:spPr>
          <a:xfrm>
            <a:off x="0" y="5673600"/>
            <a:ext cx="14630400" cy="2556000"/>
          </a:xfrm>
          <a:prstGeom prst="rect">
            <a:avLst/>
          </a:prstGeom>
          <a:solidFill>
            <a:srgbClr val="577D67"/>
          </a:solidFill>
        </p:spPr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0000" y="3679207"/>
            <a:ext cx="7981352" cy="1994392"/>
          </a:xfrm>
        </p:spPr>
        <p:txBody>
          <a:bodyPr wrap="none" lIns="0" tIns="0" rIns="0" bIns="0" anchor="ctr" anchorCtr="0">
            <a:spAutoFit/>
          </a:bodyPr>
          <a:lstStyle>
            <a:lvl1pPr algn="l">
              <a:defRPr sz="14400" cap="all" baseline="0"/>
            </a:lvl1pPr>
          </a:lstStyle>
          <a:p>
            <a:r>
              <a:rPr lang="en-DE"/>
              <a:t>Title Line 1</a:t>
            </a:r>
            <a:endParaRPr lang="en-US"/>
          </a:p>
        </p:txBody>
      </p:sp>
      <p:sp>
        <p:nvSpPr>
          <p:cNvPr id="28" name="Inhaltsplatzhalter 27">
            <a:extLst>
              <a:ext uri="{FF2B5EF4-FFF2-40B4-BE49-F238E27FC236}">
                <a16:creationId xmlns:a16="http://schemas.microsoft.com/office/drawing/2014/main" id="{BAC97491-EFDA-4B6D-A6D4-FCC9A6054DE7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20000" y="5673600"/>
            <a:ext cx="8266687" cy="1994392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4400" cap="all" baseline="0">
                <a:solidFill>
                  <a:schemeClr val="bg1"/>
                </a:solidFill>
                <a:latin typeface="Barlow Condensed" panose="00000806000000000000" pitchFamily="2" charset="0"/>
              </a:defRPr>
            </a:lvl1pPr>
          </a:lstStyle>
          <a:p>
            <a:pPr lvl="0"/>
            <a:r>
              <a:rPr lang="en-DE"/>
              <a:t>Title Line 2</a:t>
            </a:r>
            <a:endParaRPr lang="de-DE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89C684F-59E7-47E5-8301-204691124A40}"/>
              </a:ext>
            </a:extLst>
          </p:cNvPr>
          <p:cNvCxnSpPr>
            <a:cxnSpLocks/>
          </p:cNvCxnSpPr>
          <p:nvPr userDrawn="1"/>
        </p:nvCxnSpPr>
        <p:spPr>
          <a:xfrm>
            <a:off x="720000" y="720000"/>
            <a:ext cx="1319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platzhalter 29">
            <a:extLst>
              <a:ext uri="{FF2B5EF4-FFF2-40B4-BE49-F238E27FC236}">
                <a16:creationId xmlns:a16="http://schemas.microsoft.com/office/drawing/2014/main" id="{DC80117D-B7B2-4797-8679-C40010286DE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06563" y="719683"/>
            <a:ext cx="5303837" cy="443198"/>
          </a:xfrm>
        </p:spPr>
        <p:txBody>
          <a:bodyPr lIns="0" tIns="0" rIns="0" bIns="0">
            <a:spAutoFit/>
          </a:bodyPr>
          <a:lstStyle>
            <a:lvl1pPr marL="0" indent="0" algn="r">
              <a:buNone/>
              <a:defRPr sz="3200"/>
            </a:lvl1pPr>
          </a:lstStyle>
          <a:p>
            <a:pPr lvl="0"/>
            <a:r>
              <a:rPr lang="en-DE"/>
              <a:t>Meaningful text</a:t>
            </a: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310DC23-FF7E-4151-A72F-33EAC6BE7C8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916478" y="6051600"/>
            <a:ext cx="198895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734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Jasmin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7F95A06-3BBA-4F37-8853-0548D1F23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2"/>
                </a:solidFill>
                <a:latin typeface="Barlow Semi Condensed" panose="00000506000000000000" pitchFamily="2" charset="0"/>
              </a:defRPr>
            </a:lvl1pPr>
          </a:lstStyle>
          <a:p>
            <a:fld id="{B43E2062-43ED-4C38-96D7-47176ABB60CB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D4FEAF6-3699-4434-8B95-FDB87430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2"/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B92B0C-0663-44A3-93D6-F49E06D68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2"/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53219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Lemon Mering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7F95A06-3BBA-4F37-8853-0548D1F23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2"/>
                </a:solidFill>
                <a:latin typeface="Barlow Semi Condensed" panose="00000506000000000000" pitchFamily="2" charset="0"/>
              </a:defRPr>
            </a:lvl1pPr>
          </a:lstStyle>
          <a:p>
            <a:fld id="{AB476691-C7C7-457C-8731-16C24F95B58B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D4FEAF6-3699-4434-8B95-FDB87430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2"/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B92B0C-0663-44A3-93D6-F49E06D68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2"/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65017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D3D88720-4ADC-44FC-9269-CB790A4088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7D37378F-9119-4B65-948A-C9521F8E25CD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1E624D4-3702-4900-8131-DCC1DC71B7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F57C950-B589-483B-AEB9-26AB37E0B4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56678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31BB82AE-9163-41E3-B04E-FEF6741A18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18E9962B-FA05-48F6-B015-FA5818A500B6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99F00F8-F893-482A-9AC6-4F94B76B9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5CF4CC15-B5C0-4843-AFB8-C723019D99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68206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3EB4491-D4E3-4848-AFD6-7D4A42A7C7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AA3A9C0B-AA8F-4A31-B769-0C9993D42934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24820A4-F1F4-43AD-BE47-0A1A04BF6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346CF9C7-64E1-43D5-97CB-76027E41F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8227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3D39938-BD62-4BD0-8D49-C92E5A27BC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A08D457-29DE-4757-BE73-F91153A52E54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EBCA8CC-8948-435D-B6C1-E56CAD6B9F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32921F1-BBF0-4114-BD37-F1814A2396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14336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6755BE5-B870-47A8-8C1D-CFC5A6E9C1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1444EB17-D94D-4B84-8915-DEF3413DE721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3DF6A6F-9FD8-4225-BD4C-D7AA05D231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1901745-4ABB-4E19-9615-418F11E213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04306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7FCD490-1EA5-4C5E-9EA4-00718B295B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36F91338-AC47-4290-B53E-667CADE472C4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9302DE3-5CC5-492D-9543-3FAD6CF10A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4AE44C4A-2273-4F28-BC24-5D84B74804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37182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1DEEAF95-095F-49C2-AB50-B94BFCE0C7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C1FBC2B0-B348-4C0A-B39D-A3E609A6C256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8E85D29-70E8-490E-B2B6-7058B74334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E181F6E-4E2C-4680-8B38-B01946D07C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76431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7E322DF-427F-409D-A703-34CD13ED3C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6F3A4794-F7EA-49E3-A66D-85443CC79344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FAE54E6-2E32-4B0A-964F-027EAC4987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2CEB63B-13BC-4A6E-93A5-1DFE8F31B8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8372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2">
            <a:extLst>
              <a:ext uri="{FF2B5EF4-FFF2-40B4-BE49-F238E27FC236}">
                <a16:creationId xmlns:a16="http://schemas.microsoft.com/office/drawing/2014/main" id="{3618A17E-4AAB-4393-885F-1D4DF23DBC9E}"/>
              </a:ext>
            </a:extLst>
          </p:cNvPr>
          <p:cNvSpPr/>
          <p:nvPr userDrawn="1"/>
        </p:nvSpPr>
        <p:spPr>
          <a:xfrm>
            <a:off x="0" y="5673600"/>
            <a:ext cx="14630400" cy="2556000"/>
          </a:xfrm>
          <a:prstGeom prst="rect">
            <a:avLst/>
          </a:prstGeom>
          <a:solidFill>
            <a:srgbClr val="577D67"/>
          </a:solidFill>
        </p:spPr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0000" y="3679207"/>
            <a:ext cx="1138132" cy="1994392"/>
          </a:xfrm>
        </p:spPr>
        <p:txBody>
          <a:bodyPr wrap="none" lIns="0" tIns="0" rIns="0" bIns="0" anchor="ctr" anchorCtr="0">
            <a:spAutoFit/>
          </a:bodyPr>
          <a:lstStyle>
            <a:lvl1pPr algn="l">
              <a:defRPr sz="14400" cap="all" baseline="0"/>
            </a:lvl1pPr>
          </a:lstStyle>
          <a:p>
            <a:r>
              <a:rPr lang="en-DE"/>
              <a:t>#</a:t>
            </a:r>
            <a:endParaRPr lang="en-US"/>
          </a:p>
        </p:txBody>
      </p:sp>
      <p:sp>
        <p:nvSpPr>
          <p:cNvPr id="28" name="Inhaltsplatzhalter 27">
            <a:extLst>
              <a:ext uri="{FF2B5EF4-FFF2-40B4-BE49-F238E27FC236}">
                <a16:creationId xmlns:a16="http://schemas.microsoft.com/office/drawing/2014/main" id="{BAC97491-EFDA-4B6D-A6D4-FCC9A6054DE7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20000" y="5673600"/>
            <a:ext cx="6036909" cy="1994392"/>
          </a:xfrm>
        </p:spPr>
        <p:txBody>
          <a:bodyPr wrap="none" lIns="0" tIns="0" rIns="0" bIns="0">
            <a:spAutoFit/>
          </a:bodyPr>
          <a:lstStyle>
            <a:lvl1pPr marL="0" indent="0">
              <a:buNone/>
              <a:defRPr sz="14400" cap="all" baseline="0">
                <a:solidFill>
                  <a:schemeClr val="bg1"/>
                </a:solidFill>
                <a:latin typeface="Barlow Condensed" panose="00000806000000000000" pitchFamily="2" charset="0"/>
              </a:defRPr>
            </a:lvl1pPr>
          </a:lstStyle>
          <a:p>
            <a:pPr lvl="0"/>
            <a:r>
              <a:rPr lang="en-DE"/>
              <a:t>Chapter</a:t>
            </a:r>
            <a:endParaRPr lang="de-DE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89C684F-59E7-47E5-8301-204691124A40}"/>
              </a:ext>
            </a:extLst>
          </p:cNvPr>
          <p:cNvCxnSpPr>
            <a:cxnSpLocks/>
          </p:cNvCxnSpPr>
          <p:nvPr userDrawn="1"/>
        </p:nvCxnSpPr>
        <p:spPr>
          <a:xfrm>
            <a:off x="720000" y="720000"/>
            <a:ext cx="131904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platzhalter 29">
            <a:extLst>
              <a:ext uri="{FF2B5EF4-FFF2-40B4-BE49-F238E27FC236}">
                <a16:creationId xmlns:a16="http://schemas.microsoft.com/office/drawing/2014/main" id="{DC80117D-B7B2-4797-8679-C40010286DE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06563" y="719683"/>
            <a:ext cx="5303837" cy="443198"/>
          </a:xfrm>
        </p:spPr>
        <p:txBody>
          <a:bodyPr lIns="0" tIns="0" rIns="0" bIns="0">
            <a:spAutoFit/>
          </a:bodyPr>
          <a:lstStyle>
            <a:lvl1pPr marL="0" indent="0" algn="r">
              <a:buNone/>
              <a:defRPr sz="3200"/>
            </a:lvl1pPr>
          </a:lstStyle>
          <a:p>
            <a:pPr lvl="0"/>
            <a:r>
              <a:rPr lang="en-DE"/>
              <a:t>Short desc</a:t>
            </a:r>
            <a:r>
              <a:rPr lang="de-DE"/>
              <a:t>r</a:t>
            </a:r>
            <a:r>
              <a:rPr lang="en-DE"/>
              <a:t>iption of chapter</a:t>
            </a: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310DC23-FF7E-4151-A72F-33EAC6BE7C8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916478" y="6051600"/>
            <a:ext cx="198895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3533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EA03EDA-9D65-46AD-A483-8E9847F98D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1FB57100-3F2D-4FFB-BAB3-15A8777683A5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643AC76-2E0D-4F4A-B87E-BEA2E9417D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D226A39-7E6E-454E-87C5-48AA728FC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287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Alab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7F95A06-3BBA-4F37-8853-0548D1F23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A32482BE-5BF1-494F-99E1-8CB7ECD3073E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D4FEAF6-3699-4434-8B95-FDB87430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B92B0C-0663-44A3-93D6-F49E06D68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8058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Hookers Gree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7F95A06-3BBA-4F37-8853-0548D1F23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BCACC1D0-3021-4340-9BB8-6D89F559088B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D4FEAF6-3699-4434-8B95-FDB87430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B92B0C-0663-44A3-93D6-F49E06D68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382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Laurel Gree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7F95A06-3BBA-4F37-8853-0548D1F23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94CAF12A-1F75-4317-AB2E-7A0F4D94B40D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D4FEAF6-3699-4434-8B95-FDB87430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B92B0C-0663-44A3-93D6-F49E06D68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29121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Cerulean Fros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7F95A06-3BBA-4F37-8853-0548D1F23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E0B83C47-9AC0-4205-81DF-08CA9B1F1FB6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D4FEAF6-3699-4434-8B95-FDB87430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B92B0C-0663-44A3-93D6-F49E06D68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85604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Beau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7F95A06-3BBA-4F37-8853-0548D1F23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737CCF6D-E922-4870-BD89-D2C1DE1F6036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D4FEAF6-3699-4434-8B95-FDB87430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B92B0C-0663-44A3-93D6-F49E06D68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6187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Fiery Ros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7F95A06-3BBA-4F37-8853-0548D1F23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6327C410-41DA-422C-BBBF-78CA03AE79BB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D4FEAF6-3699-4434-8B95-FDB87430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B92B0C-0663-44A3-93D6-F49E06D68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62889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Pastel Pink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7F95A06-3BBA-4F37-8853-0548D1F23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6615BC74-2324-41E9-BEE0-A904CE7BA332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AD4FEAF6-3699-4434-8B95-FDB8743063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AB92B0C-0663-44A3-93D6-F49E06D68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bg1"/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454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540000"/>
            <a:ext cx="12618720" cy="90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1620000"/>
            <a:ext cx="12618720" cy="576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F2CDF49D-BF93-4C20-8353-2D19B0033B15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  <a:latin typeface="Barlow Semi Condensed" panose="00000506000000000000" pitchFamily="2" charset="0"/>
              </a:defRPr>
            </a:lvl1pPr>
          </a:lstStyle>
          <a:p>
            <a:fld id="{E7268813-C995-42B9-84AA-030EA2BB1D33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0991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81" r:id="rId2"/>
    <p:sldLayoutId id="2147483662" r:id="rId3"/>
    <p:sldLayoutId id="2147483672" r:id="rId4"/>
    <p:sldLayoutId id="2147483673" r:id="rId5"/>
    <p:sldLayoutId id="2147483676" r:id="rId6"/>
    <p:sldLayoutId id="2147483675" r:id="rId7"/>
    <p:sldLayoutId id="2147483674" r:id="rId8"/>
    <p:sldLayoutId id="2147483678" r:id="rId9"/>
    <p:sldLayoutId id="2147483677" r:id="rId10"/>
    <p:sldLayoutId id="2147483679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</p:sldLayoutIdLst>
  <p:hf hdr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tx1"/>
          </a:solidFill>
          <a:latin typeface="Barlow Condensed" panose="00000806000000000000" pitchFamily="2" charset="0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Wingdings" panose="05000000000000000000" pitchFamily="2" charset="2"/>
        <a:buChar char="v"/>
        <a:defRPr sz="3600" kern="1200">
          <a:solidFill>
            <a:schemeClr val="tx1"/>
          </a:solidFill>
          <a:latin typeface="Barlow Semi Condensed" panose="00000506000000000000" pitchFamily="2" charset="0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v"/>
        <a:defRPr sz="3200" kern="1200">
          <a:solidFill>
            <a:schemeClr val="tx1"/>
          </a:solidFill>
          <a:latin typeface="Barlow Semi Condensed" panose="00000506000000000000" pitchFamily="2" charset="0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v"/>
        <a:defRPr sz="2400" kern="1200">
          <a:solidFill>
            <a:schemeClr val="tx1"/>
          </a:solidFill>
          <a:latin typeface="Barlow Semi Condensed" panose="00000506000000000000" pitchFamily="2" charset="0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v"/>
        <a:defRPr sz="2400" kern="1200">
          <a:solidFill>
            <a:schemeClr val="tx1"/>
          </a:solidFill>
          <a:latin typeface="Barlow Semi Condensed" panose="00000506000000000000" pitchFamily="2" charset="0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v"/>
        <a:defRPr sz="2400" kern="1200">
          <a:solidFill>
            <a:schemeClr val="tx1"/>
          </a:solidFill>
          <a:latin typeface="Barlow Semi Condensed" panose="00000506000000000000" pitchFamily="2" charset="0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E8D880-598A-4CE0-83FC-F6FC0FD6C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0000" y="3679207"/>
            <a:ext cx="9943428" cy="1994392"/>
          </a:xfrm>
        </p:spPr>
        <p:txBody>
          <a:bodyPr/>
          <a:lstStyle/>
          <a:p>
            <a:r>
              <a:rPr lang="en-US" dirty="0"/>
              <a:t>Site Selection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BFA95C-D85D-421E-8954-5FE33C87886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20000" y="5673600"/>
            <a:ext cx="10962938" cy="1994392"/>
          </a:xfrm>
        </p:spPr>
        <p:txBody>
          <a:bodyPr/>
          <a:lstStyle/>
          <a:p>
            <a:r>
              <a:rPr lang="en-US" dirty="0"/>
              <a:t>Interactive Map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9470443-5605-4DFD-8500-70D246D7FF9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By Rafal Broda</a:t>
            </a:r>
          </a:p>
        </p:txBody>
      </p:sp>
    </p:spTree>
    <p:extLst>
      <p:ext uri="{BB962C8B-B14F-4D97-AF65-F5344CB8AC3E}">
        <p14:creationId xmlns:p14="http://schemas.microsoft.com/office/powerpoint/2010/main" val="1274839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1C26593-9A51-48FE-9FA2-A9052E57F3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73"/>
            <a:ext cx="14630400" cy="82301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 15">
            <a:extLst>
              <a:ext uri="{FF2B5EF4-FFF2-40B4-BE49-F238E27FC236}">
                <a16:creationId xmlns:a16="http://schemas.microsoft.com/office/drawing/2014/main" id="{B9D473B1-934D-4F2D-AC4B-5BFB4BAC5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691123" cy="8229600"/>
          </a:xfrm>
          <a:custGeom>
            <a:avLst/>
            <a:gdLst>
              <a:gd name="connsiteX0" fmla="*/ 0 w 9742603"/>
              <a:gd name="connsiteY0" fmla="*/ 0 h 6858000"/>
              <a:gd name="connsiteX1" fmla="*/ 152400 w 9742603"/>
              <a:gd name="connsiteY1" fmla="*/ 0 h 6858000"/>
              <a:gd name="connsiteX2" fmla="*/ 6566449 w 9742603"/>
              <a:gd name="connsiteY2" fmla="*/ 0 h 6858000"/>
              <a:gd name="connsiteX3" fmla="*/ 9742603 w 9742603"/>
              <a:gd name="connsiteY3" fmla="*/ 6858000 h 6858000"/>
              <a:gd name="connsiteX4" fmla="*/ 152400 w 9742603"/>
              <a:gd name="connsiteY4" fmla="*/ 6858000 h 6858000"/>
              <a:gd name="connsiteX5" fmla="*/ 0 w 9742603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42603" h="6858000">
                <a:moveTo>
                  <a:pt x="0" y="0"/>
                </a:moveTo>
                <a:lnTo>
                  <a:pt x="152400" y="0"/>
                </a:lnTo>
                <a:lnTo>
                  <a:pt x="6566449" y="0"/>
                </a:lnTo>
                <a:lnTo>
                  <a:pt x="9742603" y="6858000"/>
                </a:lnTo>
                <a:lnTo>
                  <a:pt x="152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1">
            <a:extLst>
              <a:ext uri="{FF2B5EF4-FFF2-40B4-BE49-F238E27FC236}">
                <a16:creationId xmlns:a16="http://schemas.microsoft.com/office/drawing/2014/main" id="{CDE3C03E-D949-4F50-AAFA-3278B22121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56403" cy="8229600"/>
          </a:xfrm>
          <a:custGeom>
            <a:avLst/>
            <a:gdLst>
              <a:gd name="connsiteX0" fmla="*/ 0 w 9380336"/>
              <a:gd name="connsiteY0" fmla="*/ 0 h 6858000"/>
              <a:gd name="connsiteX1" fmla="*/ 6204182 w 9380336"/>
              <a:gd name="connsiteY1" fmla="*/ 0 h 6858000"/>
              <a:gd name="connsiteX2" fmla="*/ 9380336 w 9380336"/>
              <a:gd name="connsiteY2" fmla="*/ 6858000 h 6858000"/>
              <a:gd name="connsiteX3" fmla="*/ 0 w 938033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80336" h="6858000">
                <a:moveTo>
                  <a:pt x="0" y="0"/>
                </a:moveTo>
                <a:lnTo>
                  <a:pt x="6204182" y="0"/>
                </a:lnTo>
                <a:lnTo>
                  <a:pt x="938033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0EBC878-BC4E-41D3-B553-C7104A4C6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6229350" cy="1590675"/>
          </a:xfrm>
        </p:spPr>
        <p:txBody>
          <a:bodyPr>
            <a:normAutofit/>
          </a:bodyPr>
          <a:lstStyle/>
          <a:p>
            <a:r>
              <a:rPr lang="en-US" dirty="0"/>
              <a:t>Usage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9F439C3-CA6D-BC4D-B531-91BC0CD1B4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1" b="24778"/>
          <a:stretch/>
        </p:blipFill>
        <p:spPr>
          <a:xfrm>
            <a:off x="9306561" y="830281"/>
            <a:ext cx="4937760" cy="584602"/>
          </a:xfrm>
          <a:prstGeom prst="rect">
            <a:avLst/>
          </a:prstGeom>
        </p:spPr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28B0854-413D-43F0-9DA1-B2565CD60A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1901065"/>
            <a:ext cx="6849078" cy="4986856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 html file contains all information and can be opened in conventional internet browsers -&gt; Firefox recommended</a:t>
            </a:r>
          </a:p>
          <a:p>
            <a:r>
              <a:rPr lang="en-US" sz="2400" dirty="0"/>
              <a:t> since map information is loaded from the Internet, Internet access is necessary</a:t>
            </a:r>
          </a:p>
          <a:p>
            <a:r>
              <a:rPr lang="en-US" sz="2400" dirty="0"/>
              <a:t> navigation analogous to Google Maps</a:t>
            </a:r>
          </a:p>
          <a:p>
            <a:r>
              <a:rPr lang="en-US" sz="2400" dirty="0"/>
              <a:t> the following tools are available:</a:t>
            </a:r>
          </a:p>
          <a:p>
            <a:pPr lvl="1"/>
            <a:r>
              <a:rPr lang="en-US" sz="2400" dirty="0"/>
              <a:t> mouse pointer </a:t>
            </a:r>
            <a:r>
              <a:rPr lang="en-US" sz="2400" dirty="0" err="1"/>
              <a:t>geoposition</a:t>
            </a:r>
            <a:r>
              <a:rPr lang="en-US" sz="2400" dirty="0"/>
              <a:t> indicator </a:t>
            </a:r>
          </a:p>
          <a:p>
            <a:pPr lvl="1"/>
            <a:r>
              <a:rPr lang="en-US" sz="2400" dirty="0"/>
              <a:t> search engine </a:t>
            </a:r>
          </a:p>
          <a:p>
            <a:pPr lvl="1"/>
            <a:r>
              <a:rPr lang="en-US" sz="2400" dirty="0"/>
              <a:t> layer control  </a:t>
            </a:r>
          </a:p>
          <a:p>
            <a:pPr lvl="1"/>
            <a:r>
              <a:rPr lang="en-US" sz="2400" dirty="0"/>
              <a:t> measurement tool </a:t>
            </a:r>
          </a:p>
          <a:p>
            <a:r>
              <a:rPr lang="en-US" sz="2400" dirty="0"/>
              <a:t> the map contains a grid of weather data with a resolution of 5x5 km and can thus be used to pre-select suitable candidates for the </a:t>
            </a:r>
            <a:r>
              <a:rPr lang="en-US" sz="2400" dirty="0" err="1"/>
              <a:t>Humanotop</a:t>
            </a:r>
            <a:r>
              <a:rPr lang="en-US" sz="2400" dirty="0"/>
              <a:t> ALDEA project. For a more detailed selection, the weather data are also available with a resolution of 1x1 km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AD2F1E51-42ED-474C-B543-F0033A0F37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11"/>
          <a:stretch/>
        </p:blipFill>
        <p:spPr>
          <a:xfrm>
            <a:off x="11781579" y="4040546"/>
            <a:ext cx="1610286" cy="1665616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69627828-68D4-F945-978C-7D44552A9A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1" r="5240"/>
          <a:stretch/>
        </p:blipFill>
        <p:spPr>
          <a:xfrm>
            <a:off x="10966587" y="2117789"/>
            <a:ext cx="1640645" cy="1665616"/>
          </a:xfrm>
          <a:prstGeom prst="rect">
            <a:avLst/>
          </a:prstGeom>
        </p:spPr>
      </p:pic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2663241-6D69-4CE5-ACFE-CDBBC22D6D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0"/>
            <a:ext cx="3291840" cy="43815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20561AE-17E8-4133-B542-4E2B02C63E2B}" type="datetime2">
              <a:rPr lang="en-GB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Thursday, 9 June 2022</a:t>
            </a:fld>
            <a:endParaRPr lang="de-DE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6C1D130-C13E-465A-B806-B4114663E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0"/>
            <a:ext cx="4937760" cy="4381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DE">
                <a:solidFill>
                  <a:schemeClr val="tx1">
                    <a:alpha val="80000"/>
                  </a:schemeClr>
                </a:solidFill>
              </a:rPr>
              <a:t>Humanotop Aldea</a:t>
            </a:r>
            <a:endParaRPr lang="de-DE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918BAA-4296-4503-BE3A-B1DFA452E8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95464" y="7627620"/>
            <a:ext cx="2529096" cy="4381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7268813-C995-42B9-84AA-030EA2BB1D33}" type="slidenum">
              <a:rPr lang="de-DE">
                <a:solidFill>
                  <a:schemeClr val="bg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de-DE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719C30E4-B3F2-BE43-92D0-688D83DAF1D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73" b="6057"/>
          <a:stretch/>
        </p:blipFill>
        <p:spPr>
          <a:xfrm>
            <a:off x="12185780" y="5961979"/>
            <a:ext cx="1640645" cy="156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7409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AF184DE-DA93-430D-8FAB-E08566E54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6" r="12276"/>
          <a:stretch/>
        </p:blipFill>
        <p:spPr>
          <a:xfrm>
            <a:off x="4941025" y="10"/>
            <a:ext cx="9689375" cy="82295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73"/>
            <a:ext cx="9431760" cy="8230173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573"/>
            <a:ext cx="8917408" cy="8230173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D0EBC878-BC4E-41D3-B553-C7104A4C6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606" y="438150"/>
            <a:ext cx="6319386" cy="1590675"/>
          </a:xfrm>
        </p:spPr>
        <p:txBody>
          <a:bodyPr>
            <a:normAutofit/>
          </a:bodyPr>
          <a:lstStyle/>
          <a:p>
            <a:r>
              <a:rPr lang="en-US" dirty="0"/>
              <a:t>Map Data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28B0854-413D-43F0-9DA1-B2565CD60A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606" y="2427121"/>
            <a:ext cx="4729799" cy="498523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 openstreetmap with place names, streets and vegetation</a:t>
            </a:r>
          </a:p>
          <a:p>
            <a:r>
              <a:rPr lang="en-US" sz="2400" dirty="0"/>
              <a:t> Stamen Terrain with terrain profile and place names</a:t>
            </a:r>
          </a:p>
          <a:p>
            <a:r>
              <a:rPr lang="en-US" sz="2400" dirty="0"/>
              <a:t> Satellite </a:t>
            </a:r>
          </a:p>
          <a:p>
            <a:endParaRPr lang="en-US" sz="2400" dirty="0"/>
          </a:p>
          <a:p>
            <a:r>
              <a:rPr lang="en-US" sz="2400" dirty="0"/>
              <a:t> serves as a background on which layers of information can be placed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6C1D130-C13E-465A-B806-B4114663E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9497" y="7627620"/>
            <a:ext cx="3931528" cy="438150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DE">
                <a:solidFill>
                  <a:schemeClr val="tx1">
                    <a:alpha val="80000"/>
                  </a:schemeClr>
                </a:solidFill>
              </a:rPr>
              <a:t>Humanotop Aldea</a:t>
            </a:r>
            <a:endParaRPr lang="de-DE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918BAA-4296-4503-BE3A-B1DFA452E8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42568" y="7627620"/>
            <a:ext cx="910742" cy="4381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7268813-C995-42B9-84AA-030EA2BB1D33}" type="slidenum">
              <a:rPr lang="de-DE">
                <a:solidFill>
                  <a:srgbClr val="FFFFFF">
                    <a:alpha val="80000"/>
                  </a:srgbClr>
                </a:solidFill>
              </a:rPr>
              <a:pPr>
                <a:spcAft>
                  <a:spcPts val="600"/>
                </a:spcAft>
              </a:pPr>
              <a:t>3</a:t>
            </a:fld>
            <a:endParaRPr lang="de-DE" dirty="0">
              <a:solidFill>
                <a:srgbClr val="FFFFFF">
                  <a:alpha val="80000"/>
                </a:srgbClr>
              </a:solidFill>
            </a:endParaRP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2663241-6D69-4CE5-ACFE-CDBBC22D6D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772150" y="7627620"/>
            <a:ext cx="1848751" cy="438150"/>
          </a:xfrm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fld id="{A20561AE-17E8-4133-B542-4E2B02C63E2B}" type="datetime2">
              <a:rPr lang="en-GB" sz="1300">
                <a:solidFill>
                  <a:schemeClr val="tx1">
                    <a:alpha val="80000"/>
                  </a:schemeClr>
                </a:solidFill>
              </a:rPr>
              <a:pPr algn="r">
                <a:lnSpc>
                  <a:spcPct val="90000"/>
                </a:lnSpc>
                <a:spcAft>
                  <a:spcPts val="600"/>
                </a:spcAft>
              </a:pPr>
              <a:t>Thursday, 9 June 2022</a:t>
            </a:fld>
            <a:endParaRPr lang="de-DE" sz="130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7061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D0EBC878-BC4E-41D3-B553-C7104A4C6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layers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28B0854-413D-43F0-9DA1-B2565CD60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2663241-6D69-4CE5-ACFE-CDBBC22D6D6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20561AE-17E8-4133-B542-4E2B02C63E2B}" type="datetime2">
              <a:rPr lang="en-GB" smtClean="0"/>
              <a:t>Thursday, 9 June 2022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6C1D130-C13E-465A-B806-B4114663E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DE"/>
              <a:t>Humanotop Aldea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918BAA-4296-4503-BE3A-B1DFA452E8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7268813-C995-42B9-84AA-030EA2BB1D33}" type="slidenum">
              <a:rPr lang="de-DE" smtClean="0"/>
              <a:pPr/>
              <a:t>4</a:t>
            </a:fld>
            <a:endParaRPr lang="de-DE" dirty="0"/>
          </a:p>
        </p:txBody>
      </p:sp>
      <p:graphicFrame>
        <p:nvGraphicFramePr>
          <p:cNvPr id="7" name="Tabelle 7">
            <a:extLst>
              <a:ext uri="{FF2B5EF4-FFF2-40B4-BE49-F238E27FC236}">
                <a16:creationId xmlns:a16="http://schemas.microsoft.com/office/drawing/2014/main" id="{EF8BB2DD-20CA-AB46-9ED4-02ABC954F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306756"/>
              </p:ext>
            </p:extLst>
          </p:nvPr>
        </p:nvGraphicFramePr>
        <p:xfrm>
          <a:off x="1005843" y="1538453"/>
          <a:ext cx="12618718" cy="596751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908876">
                  <a:extLst>
                    <a:ext uri="{9D8B030D-6E8A-4147-A177-3AD203B41FA5}">
                      <a16:colId xmlns:a16="http://schemas.microsoft.com/office/drawing/2014/main" val="5607541"/>
                    </a:ext>
                  </a:extLst>
                </a:gridCol>
                <a:gridCol w="4530034">
                  <a:extLst>
                    <a:ext uri="{9D8B030D-6E8A-4147-A177-3AD203B41FA5}">
                      <a16:colId xmlns:a16="http://schemas.microsoft.com/office/drawing/2014/main" val="2045984387"/>
                    </a:ext>
                  </a:extLst>
                </a:gridCol>
                <a:gridCol w="5179808">
                  <a:extLst>
                    <a:ext uri="{9D8B030D-6E8A-4147-A177-3AD203B41FA5}">
                      <a16:colId xmlns:a16="http://schemas.microsoft.com/office/drawing/2014/main" val="2346341968"/>
                    </a:ext>
                  </a:extLst>
                </a:gridCol>
              </a:tblGrid>
              <a:tr h="495526"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Data Source (all data accessed in 01/2022)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6943472"/>
                  </a:ext>
                </a:extLst>
              </a:tr>
              <a:tr h="624169"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Autonomous Communities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Communities of Spain; window with name appears on mouse click if on 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https://github.com/codeforgermany/click_that_hood/blob/main/public/data/spain-communities.geojson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795564"/>
                  </a:ext>
                </a:extLst>
              </a:tr>
              <a:tr h="815962"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Potential Abandonadas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Places with buildings where no residents are registered. Also includes industrial and vacation facilities; popup window with name, year of status, and polygon area in sq km and acres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Información Geográfica de Referencia de Poblaciones «IGR Poblaciones» en su versión 1</a:t>
                      </a:r>
                    </a:p>
                    <a:p>
                      <a:r>
                        <a:rPr lang="en-US" sz="1200" noProof="0" dirty="0"/>
                        <a:t>http://centrodedescargas.cnig.es/CentroDescargas/index.jsp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7025743"/>
                  </a:ext>
                </a:extLst>
              </a:tr>
              <a:tr h="521404"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PV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PV potential in kWh/kWp with legend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Longterm yearly average of Potential photovoltaic electricity production – Spain - Global Solar Atlas 2.0</a:t>
                      </a:r>
                    </a:p>
                    <a:p>
                      <a:r>
                        <a:rPr lang="en-US" sz="1200" noProof="0" dirty="0"/>
                        <a:t>https://globalsolaratlas.info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5810173"/>
                  </a:ext>
                </a:extLst>
              </a:tr>
              <a:tr h="521404"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Wind Speed @10m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Wind speed in m/s with legend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This Global Wind Atlas version 3.0</a:t>
                      </a:r>
                    </a:p>
                    <a:p>
                      <a:r>
                        <a:rPr lang="en-US" sz="1200" noProof="0" dirty="0"/>
                        <a:t>https://globalwindatlas.info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68875"/>
                  </a:ext>
                </a:extLst>
              </a:tr>
              <a:tr h="493028"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Air Temperature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Mean annual air temperature in °C with legend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Longterm yearly average of air temperature – Spain - Global Solar Atlas 2.0</a:t>
                      </a:r>
                    </a:p>
                    <a:p>
                      <a:pPr marL="0" marR="0" lvl="0" indent="0" algn="l" defTabSz="10972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noProof="0" dirty="0"/>
                        <a:t>https://globalsolaratlas.info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5132478"/>
                  </a:ext>
                </a:extLst>
              </a:tr>
              <a:tr h="508383"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Mean Annual Precipitation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Mean annual precipitation (total) in mm with legend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AEMET High-resolution (0.05 deg) daily gridded precipitation dataset for Peninsular Spain and Balearic Islands (version 2) 2021; period: 1995-2020</a:t>
                      </a:r>
                      <a:br>
                        <a:rPr lang="en-US" sz="1200" noProof="0" dirty="0"/>
                      </a:br>
                      <a:r>
                        <a:rPr lang="en-US" sz="1200" noProof="0" dirty="0"/>
                        <a:t>http://www.aemet.es/es/conocermas/recursos_en_linea/publicaciones_y_estudios/publicaciones/detalles/NT_24_AEMET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973721"/>
                  </a:ext>
                </a:extLst>
              </a:tr>
              <a:tr h="663466"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FAO90 Soil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Soil name according to FAO90 Level 1; window with name appears on mouse click if on 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European Soil Database v2.0 2001</a:t>
                      </a:r>
                      <a:br>
                        <a:rPr lang="en-US" sz="1200" noProof="0" dirty="0"/>
                      </a:br>
                      <a:r>
                        <a:rPr lang="en-US" sz="1200" noProof="0" dirty="0"/>
                        <a:t>https://esdac.jrc.ec.europa.eu/content/european-soil-database-v20-vector-and-attribute-data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106280"/>
                  </a:ext>
                </a:extLst>
              </a:tr>
              <a:tr h="521404"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Seismic Hazard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noProof="0" dirty="0"/>
                        <a:t>Regions affected by earthquakes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/>
                        <a:t>Euro-Mediterranean Seismis Hazard Model 2013 (ESHM13)</a:t>
                      </a:r>
                    </a:p>
                    <a:p>
                      <a:r>
                        <a:rPr lang="en-US" sz="1200" noProof="0" dirty="0"/>
                        <a:t>http://hazard.efehr.org/en/Documentation/specific-hazard-models/europe/overview/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0423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0708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Humanotop Aldea">
      <a:dk1>
        <a:srgbClr val="577D67"/>
      </a:dk1>
      <a:lt1>
        <a:srgbClr val="F4F1E4"/>
      </a:lt1>
      <a:dk2>
        <a:srgbClr val="6D9BC3"/>
      </a:dk2>
      <a:lt2>
        <a:srgbClr val="A6B7A6"/>
      </a:lt2>
      <a:accent1>
        <a:srgbClr val="B1C6D4"/>
      </a:accent1>
      <a:accent2>
        <a:srgbClr val="F66573"/>
      </a:accent2>
      <a:accent3>
        <a:srgbClr val="F5ABAC"/>
      </a:accent3>
      <a:accent4>
        <a:srgbClr val="FFE799"/>
      </a:accent4>
      <a:accent5>
        <a:srgbClr val="FAECBF"/>
      </a:accent5>
      <a:accent6>
        <a:srgbClr val="000000"/>
      </a:accent6>
      <a:hlink>
        <a:srgbClr val="FFFFFF"/>
      </a:hlink>
      <a:folHlink>
        <a:srgbClr val="808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DBC48111D57F44A3C925FC0C05B72F" ma:contentTypeVersion="10" ma:contentTypeDescription="Create a new document." ma:contentTypeScope="" ma:versionID="e1f5757f8c764f42fa0d712c09c6f7e5">
  <xsd:schema xmlns:xsd="http://www.w3.org/2001/XMLSchema" xmlns:xs="http://www.w3.org/2001/XMLSchema" xmlns:p="http://schemas.microsoft.com/office/2006/metadata/properties" xmlns:ns2="09788c39-77e5-45bc-bac3-06017b432e50" targetNamespace="http://schemas.microsoft.com/office/2006/metadata/properties" ma:root="true" ma:fieldsID="51f80a00bc82a34da1888c497ad70029" ns2:_="">
    <xsd:import namespace="09788c39-77e5-45bc-bac3-06017b432e5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788c39-77e5-45bc-bac3-06017b432e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ED8009C-AE42-4124-B7FD-E7C33E3955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99B9A1-65DF-4C28-9096-FFE94E318F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788c39-77e5-45bc-bac3-06017b432e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A732B34-0988-4004-8549-33B163624163}">
  <ds:schemaRefs>
    <ds:schemaRef ds:uri="http://schemas.microsoft.com/office/2006/documentManagement/types"/>
    <ds:schemaRef ds:uri="http://purl.org/dc/dcmitype/"/>
    <ds:schemaRef ds:uri="http://purl.org/dc/elements/1.1/"/>
    <ds:schemaRef ds:uri="http://www.w3.org/XML/1998/namespace"/>
    <ds:schemaRef ds:uri="09788c39-77e5-45bc-bac3-06017b432e50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505</Words>
  <Application>Microsoft Macintosh PowerPoint</Application>
  <PresentationFormat>Benutzerdefiniert</PresentationFormat>
  <Paragraphs>62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Arial</vt:lpstr>
      <vt:lpstr>Barlow Condensed</vt:lpstr>
      <vt:lpstr>Barlow Semi Condensed</vt:lpstr>
      <vt:lpstr>Calibri</vt:lpstr>
      <vt:lpstr>Wingdings</vt:lpstr>
      <vt:lpstr>Office</vt:lpstr>
      <vt:lpstr>Site Selection</vt:lpstr>
      <vt:lpstr>Usage</vt:lpstr>
      <vt:lpstr>Map Data</vt:lpstr>
      <vt:lpstr>Available layers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Patrik Heintze</dc:creator>
  <cp:lastModifiedBy>Rafal Broda</cp:lastModifiedBy>
  <cp:revision>15</cp:revision>
  <dcterms:created xsi:type="dcterms:W3CDTF">2021-11-11T11:02:19Z</dcterms:created>
  <dcterms:modified xsi:type="dcterms:W3CDTF">2022-06-09T19:45:03Z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0x01010098DBC48111D57F44A3C925FC0C05B72F</vt:lpwstr>
  </property>
</Properties>
</file>

<file path=docProps/thumbnail.jpeg>
</file>